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8197" autoAdjust="0"/>
    <p:restoredTop sz="94660"/>
  </p:normalViewPr>
  <p:slideViewPr>
    <p:cSldViewPr snapToGrid="0">
      <p:cViewPr>
        <p:scale>
          <a:sx n="98" d="100"/>
          <a:sy n="98" d="100"/>
        </p:scale>
        <p:origin x="1264" y="-241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1" name="Google Shape;461;p21"/>
          <p:cNvGrpSpPr/>
          <p:nvPr/>
        </p:nvGrpSpPr>
        <p:grpSpPr>
          <a:xfrm>
            <a:off x="188699" y="665125"/>
            <a:ext cx="7424675"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latin typeface="Roboto" panose="02000000000000000000" pitchFamily="2" charset="0"/>
                  <a:ea typeface="Roboto" panose="02000000000000000000" pitchFamily="2" charset="0"/>
                  <a:cs typeface="Roboto" panose="02000000000000000000" pitchFamily="2" charset="0"/>
                  <a:sym typeface="Google Sans SemiBold"/>
                </a:rPr>
                <a:t>Machine Learning Model Outcomes</a:t>
              </a:r>
              <a:endParaRPr sz="19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463" name="Google Shape;463;p21"/>
            <p:cNvSpPr txBox="1"/>
            <p:nvPr/>
          </p:nvSpPr>
          <p:spPr>
            <a:xfrm>
              <a:off x="188700" y="1036225"/>
              <a:ext cx="5169258"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US" dirty="0">
                  <a:latin typeface="Roboto"/>
                  <a:ea typeface="Roboto"/>
                  <a:cs typeface="Roboto"/>
                  <a:sym typeface="Roboto"/>
                </a:rPr>
                <a:t>Executive summary report for New York City Taxi Limousine Commission</a:t>
              </a:r>
            </a:p>
          </p:txBody>
        </p:sp>
      </p:grpSp>
      <p:sp>
        <p:nvSpPr>
          <p:cNvPr id="2" name="TextBox 1">
            <a:extLst>
              <a:ext uri="{FF2B5EF4-FFF2-40B4-BE49-F238E27FC236}">
                <a16:creationId xmlns:a16="http://schemas.microsoft.com/office/drawing/2014/main" id="{5C6095F5-F40B-BFC6-9F62-F0031B718C75}"/>
              </a:ext>
            </a:extLst>
          </p:cNvPr>
          <p:cNvSpPr txBox="1"/>
          <p:nvPr/>
        </p:nvSpPr>
        <p:spPr>
          <a:xfrm>
            <a:off x="2100470" y="1563757"/>
            <a:ext cx="5483231" cy="646331"/>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The New York City Taxi and Limousine Commission (TLC) contracted </a:t>
            </a:r>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to develop a machine learning model to predict whether a taxi riders will be a generous tipper.</a:t>
            </a:r>
            <a:endParaRPr lang="en-ID" dirty="0"/>
          </a:p>
        </p:txBody>
      </p:sp>
      <p:sp>
        <p:nvSpPr>
          <p:cNvPr id="3" name="TextBox 2">
            <a:extLst>
              <a:ext uri="{FF2B5EF4-FFF2-40B4-BE49-F238E27FC236}">
                <a16:creationId xmlns:a16="http://schemas.microsoft.com/office/drawing/2014/main" id="{0BEE6AE8-5DB3-CFA0-E9A9-D656582CF2C3}"/>
              </a:ext>
            </a:extLst>
          </p:cNvPr>
          <p:cNvSpPr txBox="1"/>
          <p:nvPr/>
        </p:nvSpPr>
        <p:spPr>
          <a:xfrm>
            <a:off x="2100470" y="2584172"/>
            <a:ext cx="5483231" cy="830997"/>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Initial objective was rejected due to ethical concern, and it was decided the new objective was to predict type of tipper. Those who tip more than 20% consider as generous tipper. This decision was made to balance the interest of taxi drivers and riders.</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4" name="TextBox 3">
            <a:extLst>
              <a:ext uri="{FF2B5EF4-FFF2-40B4-BE49-F238E27FC236}">
                <a16:creationId xmlns:a16="http://schemas.microsoft.com/office/drawing/2014/main" id="{28FA3AA5-00B4-0E94-3FA5-0FDDABD698BB}"/>
              </a:ext>
            </a:extLst>
          </p:cNvPr>
          <p:cNvSpPr txBox="1"/>
          <p:nvPr/>
        </p:nvSpPr>
        <p:spPr>
          <a:xfrm>
            <a:off x="2160103" y="3551583"/>
            <a:ext cx="5423597" cy="830997"/>
          </a:xfrm>
          <a:prstGeom prst="rect">
            <a:avLst/>
          </a:prstGeom>
          <a:noFill/>
        </p:spPr>
        <p:txBody>
          <a:bodyPr wrap="square" rtlCol="0">
            <a:spAutoFit/>
          </a:bodyPr>
          <a:lstStyle/>
          <a:p>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team built two different models and compared their results. Both models performed acceptably, with random forest model yield better result than extreme gradient boost model. </a:t>
            </a:r>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recommend beta testing to get further feedbacks.</a:t>
            </a:r>
            <a:endParaRPr lang="en-ID" sz="12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99C3150A-AA3B-1F30-5E6E-B1522A22ED99}"/>
              </a:ext>
            </a:extLst>
          </p:cNvPr>
          <p:cNvPicPr>
            <a:picLocks noChangeAspect="1"/>
          </p:cNvPicPr>
          <p:nvPr/>
        </p:nvPicPr>
        <p:blipFill>
          <a:blip r:embed="rId3"/>
          <a:stretch>
            <a:fillRect/>
          </a:stretch>
        </p:blipFill>
        <p:spPr>
          <a:xfrm>
            <a:off x="3726240" y="4842944"/>
            <a:ext cx="3790275" cy="1537977"/>
          </a:xfrm>
          <a:prstGeom prst="rect">
            <a:avLst/>
          </a:prstGeom>
        </p:spPr>
      </p:pic>
      <p:sp>
        <p:nvSpPr>
          <p:cNvPr id="7" name="TextBox 6">
            <a:extLst>
              <a:ext uri="{FF2B5EF4-FFF2-40B4-BE49-F238E27FC236}">
                <a16:creationId xmlns:a16="http://schemas.microsoft.com/office/drawing/2014/main" id="{36CC9C2F-F821-A934-11B3-323F5D5E91F1}"/>
              </a:ext>
            </a:extLst>
          </p:cNvPr>
          <p:cNvSpPr txBox="1"/>
          <p:nvPr/>
        </p:nvSpPr>
        <p:spPr>
          <a:xfrm>
            <a:off x="424070" y="5029200"/>
            <a:ext cx="3302170" cy="2677656"/>
          </a:xfrm>
          <a:prstGeom prst="rect">
            <a:avLst/>
          </a:prstGeom>
          <a:noFill/>
        </p:spPr>
        <p:txBody>
          <a:bodyPr wrap="square" rtlCol="0">
            <a:spAutoFit/>
          </a:bodyPr>
          <a:lstStyle/>
          <a:p>
            <a:pPr marL="171450" indent="-171450">
              <a:buFont typeface="Arial" panose="020B0604020202020204" pitchFamily="34" charset="0"/>
              <a:buChar char="•"/>
            </a:pPr>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team has assumption that predicted fare amount and time of day may have strong relationship with tip amount</a:t>
            </a:r>
          </a:p>
          <a:p>
            <a:pPr marL="171450" indent="-171450">
              <a:buFont typeface="Arial" panose="020B0604020202020204" pitchFamily="34" charset="0"/>
              <a:buChar char="•"/>
            </a:pPr>
            <a:endParaRPr lang="en-US" sz="12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After </a:t>
            </a:r>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team built and identified the models and performed testing, With RF test has F1 score of 0.72349. It is clear that these factors do help predict tip amount.</a:t>
            </a:r>
          </a:p>
          <a:p>
            <a:pPr marL="171450" indent="-171450">
              <a:buFont typeface="Arial" panose="020B0604020202020204" pitchFamily="34" charset="0"/>
              <a:buChar char="•"/>
            </a:pPr>
            <a:endParaRPr lang="en-US" sz="12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200" dirty="0">
                <a:latin typeface="Roboto" panose="02000000000000000000" pitchFamily="2" charset="0"/>
                <a:ea typeface="Roboto" panose="02000000000000000000" pitchFamily="2" charset="0"/>
                <a:cs typeface="Roboto" panose="02000000000000000000" pitchFamily="2" charset="0"/>
              </a:rPr>
              <a:t>The resulting algorithm is usable to predict riders who might be generous tippers with reasonably high scores (Precision, Recall, F1, and Accuracy scores)</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8" name="TextBox 7">
            <a:extLst>
              <a:ext uri="{FF2B5EF4-FFF2-40B4-BE49-F238E27FC236}">
                <a16:creationId xmlns:a16="http://schemas.microsoft.com/office/drawing/2014/main" id="{CE0DAE9E-5D5A-8D35-1377-86D5060D2769}"/>
              </a:ext>
            </a:extLst>
          </p:cNvPr>
          <p:cNvSpPr txBox="1"/>
          <p:nvPr/>
        </p:nvSpPr>
        <p:spPr>
          <a:xfrm>
            <a:off x="424070" y="8640417"/>
            <a:ext cx="7092445" cy="646331"/>
          </a:xfrm>
          <a:prstGeom prst="rect">
            <a:avLst/>
          </a:prstGeom>
          <a:noFill/>
        </p:spPr>
        <p:txBody>
          <a:bodyPr wrap="square" rtlCol="0">
            <a:spAutoFit/>
          </a:bodyPr>
          <a:lstStyle/>
          <a:p>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will consult with New York City Taxi and Limousine Commission to share the model results and recommend that the model can be used as an indicator tip amount. However, further additional data will be needed to improve this model.</a:t>
            </a:r>
            <a:endParaRPr lang="en-ID"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255</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Arial</vt:lpstr>
      <vt:lpstr>PT Sans Narrow</vt:lpstr>
      <vt:lpstr>Roboto</vt:lpstr>
      <vt:lpstr>Lato</vt:lpstr>
      <vt:lpstr>Google Sans SemiBold</vt:lpstr>
      <vt:lpstr>Google Sans</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3</cp:revision>
  <dcterms:modified xsi:type="dcterms:W3CDTF">2024-11-04T15:08:32Z</dcterms:modified>
</cp:coreProperties>
</file>